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683" r:id="rId3"/>
    <p:sldMasterId id="2147483695" r:id="rId4"/>
    <p:sldMasterId id="2147483660" r:id="rId5"/>
  </p:sldMasterIdLst>
  <p:notesMasterIdLst>
    <p:notesMasterId r:id="rId28"/>
  </p:notesMasterIdLst>
  <p:sldIdLst>
    <p:sldId id="338" r:id="rId6"/>
    <p:sldId id="262" r:id="rId7"/>
    <p:sldId id="390" r:id="rId8"/>
    <p:sldId id="397" r:id="rId9"/>
    <p:sldId id="396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Mickevich" initials="VM" lastIdx="1" clrIdx="0">
    <p:extLst>
      <p:ext uri="{19B8F6BF-5375-455C-9EA6-DF929625EA0E}">
        <p15:presenceInfo xmlns:p15="http://schemas.microsoft.com/office/powerpoint/2012/main" userId="Veronika Mickev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3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395709-F3E9-4EBA-97D6-A749618124E0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833C94-760F-4B6B-B2CB-09AF65109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33C94-760F-4B6B-B2CB-09AF6510915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6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3B74-E50B-4DEB-9DE4-C44B2410B886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2C06-032A-4E7C-B858-8948ED246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B0B9-B177-4410-ACA6-9A38EBE5CD07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8520-C0A3-4CE5-82DC-A21AA4D46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A47C-81EE-4262-B6B1-E12605CF7183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59FC-43B9-4AAB-BB93-E5F0D0D7B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6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7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8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3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5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97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72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3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96EE-3577-49D5-BA19-1B0DE20363A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4A70-86CB-4431-929F-877AA78B2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6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44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6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54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11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82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53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95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6B61-2855-463A-8C44-952E0CBE92B6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1DD5-1E2B-4B9F-A54F-1D62D79B8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59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76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53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25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71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40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10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88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7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9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7E03-8997-43FC-BDA7-5FEB5B3F1F63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4BD3-AA4B-48A2-BF72-B0B415666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24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71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71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22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4B8F-C87B-4D2A-B350-A48B15A1FD6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EBDF-63AC-4C29-80B6-E04B0F41E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337F-BA16-4EB3-9A0B-FED22850B203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461A-C43A-4D72-9D60-3EE302854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C068-1525-4E1E-8028-35DAC3FBF8A1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B4FC-38E2-490F-9FBA-6C29DDF2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CE4E-CF8A-48FC-9DBD-1C06506BBA4B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C1ED-AAD3-48E3-87FB-2544B9D50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3DDB-6EC4-42DC-9BD1-A2E6FF1C982C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B070-2433-4B40-8710-6BBFBF697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05A4-0FB2-4369-BA1E-11B5D19187F1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4184-0A5A-4985-8B3F-4922D6E6F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4DF2-C721-42BE-B098-2EEB979AC695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8AD2-6AEA-4B55-BDDF-D9EF2BF39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261E-2086-4616-9DDF-12048D29DB0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AA9C-69A4-44BC-8F88-8736FF9D3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5F4C-0918-4F8C-B4D5-353D48E2DAE6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A7FC-CD2E-401A-891B-AB265EB49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321A-7F32-4C82-A67D-AEC74776A96F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BDEF-EA23-4134-8378-478828070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F22A-FDF5-4DD8-872A-DB925477F98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A574-9D30-402E-B3CF-F8AFB0D23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BF57-2832-435D-BFF2-47D391F53937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DCDD-DF4A-4FF5-9AD9-CF5A9382D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E1D1-D940-4FC8-8853-EF4AF40A135C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B818-96A1-48BD-8A25-23890A23B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01E5-BA41-40C0-A637-7EB7CFDE3F67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FCBE-4DE7-4E12-9E1A-DE8770ED2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76E9-83C5-43C2-B415-A4637C26BBDC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F4B2-9BE6-49BE-8578-E3AE1F9FD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571D-C5E7-41ED-B2BC-0CB1DC66745F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B672-CEB8-48D1-8932-629FC7F9B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62CF-CFAA-4185-961F-F3032F8AA335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B2DC7-5477-40B4-9C62-6B8BEB3FB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8F9C-BDB3-41E7-B057-601718103E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6803-45A3-4A2B-880C-E2A940A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6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E435-0611-4ECD-878B-203FC269512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F22B-8148-46E3-8FED-E538933FC4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ound Single Corner Rectangle 18"/>
          <p:cNvSpPr/>
          <p:nvPr userDrawn="1"/>
        </p:nvSpPr>
        <p:spPr bwMode="auto">
          <a:xfrm>
            <a:off x="3143250" y="0"/>
            <a:ext cx="6000750" cy="747713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algn="r">
              <a:spcAft>
                <a:spcPts val="600"/>
              </a:spcAft>
              <a:defRPr/>
            </a:pPr>
            <a:endParaRPr lang="ru-RU" sz="2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I:\АГАТ-системы управления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4"/>
          <p:cNvSpPr>
            <a:spLocks noChangeArrowheads="1"/>
          </p:cNvSpPr>
          <p:nvPr userDrawn="1"/>
        </p:nvSpPr>
        <p:spPr bwMode="auto">
          <a:xfrm flipH="1">
            <a:off x="468313" y="1009650"/>
            <a:ext cx="98425" cy="5514975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40F5-6F47-4709-8EAD-0C78905CCE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176-97D6-4269-9CC7-F7A8B4FF2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1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A6FE1-A9A1-4052-B11A-9DE7B0B44645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BF8EEE-BE6D-494F-9435-7931DC0B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566738" y="1988840"/>
            <a:ext cx="8285784" cy="1909305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200000"/>
              </a:lnSpc>
              <a:buClr>
                <a:srgbClr val="336699"/>
              </a:buClr>
              <a:defRPr/>
            </a:pPr>
            <a:r>
              <a:rPr lang="ru-RU" sz="3200" b="1" cap="all" dirty="0">
                <a:solidFill>
                  <a:srgbClr val="002060"/>
                </a:solidFill>
              </a:rPr>
              <a:t>Программное обеспечение</a:t>
            </a:r>
            <a:br>
              <a:rPr lang="ru-RU" sz="3200" b="1" cap="all" dirty="0">
                <a:solidFill>
                  <a:srgbClr val="002060"/>
                </a:solidFill>
              </a:rPr>
            </a:br>
            <a:r>
              <a:rPr lang="ru-RU" sz="3200" b="1" cap="all" dirty="0">
                <a:solidFill>
                  <a:srgbClr val="002060"/>
                </a:solidFill>
              </a:rPr>
              <a:t>«Мобильный сотрудник»</a:t>
            </a:r>
          </a:p>
        </p:txBody>
      </p:sp>
      <p:sp>
        <p:nvSpPr>
          <p:cNvPr id="3075" name="Rectangle 34"/>
          <p:cNvSpPr>
            <a:spLocks noChangeArrowheads="1"/>
          </p:cNvSpPr>
          <p:nvPr/>
        </p:nvSpPr>
        <p:spPr bwMode="auto">
          <a:xfrm flipH="1">
            <a:off x="468313" y="1052513"/>
            <a:ext cx="98425" cy="547211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9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6496" y="1268760"/>
            <a:ext cx="4104455" cy="28803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Передача фотоизображений</a:t>
            </a:r>
            <a:endParaRPr lang="ru-RU" sz="1600" kern="0" dirty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9640" y="1765680"/>
            <a:ext cx="505656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600" dirty="0">
                <a:solidFill>
                  <a:srgbClr val="002060"/>
                </a:solidFill>
              </a:rPr>
              <a:t>Варианты взаимодействия: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пункт управления → пользователь (группа пользователей)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пользователь → пункт управления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пользователь → пользователь (группа пользователей</a:t>
            </a:r>
            <a:r>
              <a:rPr lang="ru-RU" sz="1600" dirty="0" smtClean="0"/>
              <a:t>)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961" b="5055"/>
          <a:stretch/>
        </p:blipFill>
        <p:spPr>
          <a:xfrm>
            <a:off x="597353" y="1412776"/>
            <a:ext cx="2534487" cy="461872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01600" dir="2154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16496" y="3766601"/>
            <a:ext cx="512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Обеспечивается автоматическое сохранение фотоизображений на оборудовании отправителя и получателя</a:t>
            </a:r>
          </a:p>
        </p:txBody>
      </p:sp>
    </p:spTree>
    <p:extLst>
      <p:ext uri="{BB962C8B-B14F-4D97-AF65-F5344CB8AC3E}">
        <p14:creationId xmlns:p14="http://schemas.microsoft.com/office/powerpoint/2010/main" val="22102375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53521" y="1293661"/>
            <a:ext cx="2808312" cy="238231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Передача файлов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3521" y="2060848"/>
            <a:ext cx="4180842" cy="158417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взаимодействия: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пункт управления → пользователь (группа пользователей)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пользователь → пункт управления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пользователь → пользователь (группа пользователей)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3521" y="3861048"/>
            <a:ext cx="433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Обеспечивается автоматическое сохранение файлов на оборудовании отправителя и получателя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93661"/>
            <a:ext cx="3960440" cy="26763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733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097359"/>
            <a:ext cx="8053408" cy="199748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Работа с информацией об объектах</a:t>
            </a:r>
            <a:r>
              <a:rPr lang="ru-RU" sz="1600" kern="0" dirty="0" smtClean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нанесение 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пользователем и отображение на картах местности* условных обозначений (из имеющегося списка) </a:t>
            </a: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объектов;</a:t>
            </a:r>
            <a:endParaRPr lang="ru-RU" sz="1600" kern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ввод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отображение и изменение характеристик, описывающих объект (GPS-координаты, текстовая информация об объекте</a:t>
            </a: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);</a:t>
            </a:r>
            <a:endParaRPr lang="ru-RU" sz="1600" kern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отправка 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информации об объекте в пункт управления (пользователям</a:t>
            </a: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3823429"/>
            <a:ext cx="7510552" cy="135902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r>
              <a:rPr lang="ru-RU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пункт управления → пользователь (группа пользователей)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пользователь → пункт управления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пользователь → пользователь (группа пользователей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7" y="3158387"/>
            <a:ext cx="668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* карты местности – скриншоты находящихся в открытом доступе карт (</a:t>
            </a:r>
            <a:r>
              <a:rPr lang="ru-RU" sz="12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, Яндекс и др.) конкретной местности в формате *.</a:t>
            </a:r>
            <a:r>
              <a:rPr lang="ru-RU" sz="12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ru-RU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 с координатной сеткой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704" y="5326266"/>
            <a:ext cx="799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Обеспечивается автоматическое сохранение информации об объектах на оборудовании отправителя и получателя</a:t>
            </a:r>
          </a:p>
        </p:txBody>
      </p:sp>
    </p:spTree>
    <p:extLst>
      <p:ext uri="{BB962C8B-B14F-4D97-AF65-F5344CB8AC3E}">
        <p14:creationId xmlns:p14="http://schemas.microsoft.com/office/powerpoint/2010/main" val="16898907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212747"/>
            <a:ext cx="6984776" cy="38453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Обработка GPS-координат мобильных терминалов</a:t>
            </a:r>
            <a:r>
              <a:rPr lang="ru-RU" sz="1600" kern="0" dirty="0" smtClean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ru-RU" sz="1600" kern="0" dirty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007" y="1700808"/>
            <a:ext cx="7992888" cy="252028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отправка клиентской частью ПО GPS-координат в пункт управления (при условии получения GPS-координат мобильным терминалом от систем глобального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геопозиционирования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GPS/ГЛОНАС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GPS-координат на оборудовании пункта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передача GPS-координат из пункта управления соответствующим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пользователям;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отображение GPS-координат на карте местности (в мобильных терминалах и пункте управления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191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8832" y="1340768"/>
            <a:ext cx="4178737" cy="782057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и отображение на карте местности маршрута движения пользователя, оснащенного мобильным терминалом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8832" y="2599451"/>
            <a:ext cx="4178737" cy="155258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Функция доступна в пункте управления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Маршрут движения формируется на основании сохраненных в базе данных GPS-координат мобильных терминалов в соответствии с заданным временным интервалом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4032448" cy="25173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631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559" y="1"/>
            <a:ext cx="6012441" cy="55427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1210203"/>
            <a:ext cx="5100318" cy="55023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и передача указаний, приказов и распоряжений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67662" y="2225935"/>
            <a:ext cx="5112568" cy="118266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взаимодействия: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пункт управления → пользователь (группа пользователей)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пользователь → пункт управления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пользователь → пользователь (группа пользователей)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484784"/>
            <a:ext cx="2520000" cy="4864445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82510" y="4064534"/>
            <a:ext cx="5105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/>
              <a:t>Информация может быть представлена в виде текстовых сообщений или прикрепленного комментария к нанесенному на карту местности условному обозначению объекта</a:t>
            </a:r>
          </a:p>
          <a:p>
            <a:pPr algn="just">
              <a:spcAft>
                <a:spcPts val="1200"/>
              </a:spcAft>
            </a:pPr>
            <a:r>
              <a:rPr lang="ru-RU" sz="1600" dirty="0"/>
              <a:t>Возможна отправка формализованного указания путем создания соответствующего объекта, условное обозначение которого будет нанесено у получателя на карту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22601579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1" y="1"/>
            <a:ext cx="6012159" cy="576732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0751" y="1268455"/>
            <a:ext cx="5806808" cy="75255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67098" y="2673516"/>
            <a:ext cx="5148270" cy="159989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получателю: отображается специальным символом на соответствующей иконке и в нижней панели управления клиентской части ПО, при этом также выдается звуковое оповещение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отправителю: отображается в виде всплывающего окна с текстовой информацией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5285"/>
          <a:stretch/>
        </p:blipFill>
        <p:spPr>
          <a:xfrm>
            <a:off x="611561" y="1484784"/>
            <a:ext cx="2520280" cy="4818561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67098" y="1229235"/>
            <a:ext cx="494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Автоматическое формирование уведомления получателю (о получении) и отправителю (о доставке) указания, приказа, распоряжения </a:t>
            </a:r>
          </a:p>
        </p:txBody>
      </p:sp>
    </p:spTree>
    <p:extLst>
      <p:ext uri="{BB962C8B-B14F-4D97-AF65-F5344CB8AC3E}">
        <p14:creationId xmlns:p14="http://schemas.microsoft.com/office/powerpoint/2010/main" val="14858684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741"/>
          <a:stretch/>
        </p:blipFill>
        <p:spPr>
          <a:xfrm>
            <a:off x="611560" y="1335118"/>
            <a:ext cx="4234713" cy="301497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412776"/>
            <a:ext cx="3919142" cy="75255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err="1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Логирование</a:t>
            </a: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600" kern="0" dirty="0" err="1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журналирование</a:t>
            </a: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действий пользователей, ведущееся  автоматически как серверной, так и клиентской частью ПО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2821537"/>
            <a:ext cx="3919142" cy="57966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Данные сохраняются и доступны для просмотра на устройстве, с которым работает пользователь</a:t>
            </a:r>
          </a:p>
        </p:txBody>
      </p:sp>
    </p:spTree>
    <p:extLst>
      <p:ext uri="{BB962C8B-B14F-4D97-AF65-F5344CB8AC3E}">
        <p14:creationId xmlns:p14="http://schemas.microsoft.com/office/powerpoint/2010/main" val="12524096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ТРЕБОВАНИЯ К ОБОРУДОВАНИЮ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1571745"/>
            <a:ext cx="5837216" cy="75255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Комплект из 1 серверной и 10 клиентских частей </a:t>
            </a:r>
            <a:r>
              <a:rPr lang="ru-RU" sz="1600" kern="0" dirty="0" smtClean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Оборудование для функционирования серверной части ПО: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3536" y="2636912"/>
            <a:ext cx="5802433" cy="298765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процессор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i5 (1.8 ГГц, 4 ядра) и выше, доступность ресурсов – не менее 52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доступный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объем оперативной памяти – не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менее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Гбайт;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доступный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объем постоянной памяти – не менее </a:t>
            </a: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1 Гбайт;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постоянной памяти для хранения текста, а также аудио-, видео- и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фотоинформации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определяется исходя из потребностей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Заказчика;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диагональ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экрана монитора – не менее 13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дюймов;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операционная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7382"/>
          <a:stretch/>
        </p:blipFill>
        <p:spPr>
          <a:xfrm>
            <a:off x="537743" y="1309814"/>
            <a:ext cx="2361753" cy="20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12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ТРЕБОВАНИЯ К ОБОРУДОВАНИЮ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3248" y="1291178"/>
            <a:ext cx="5781156" cy="125661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Комплект из 1 серверной и 10 клиентских частей ПО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Оборудование для функционирования клиентской части ПО: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3248" y="2708920"/>
            <a:ext cx="5688632" cy="255560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ресурсов процессора –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менее 35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доступный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объем оперативной памяти – не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менее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Мбайт;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доступный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объем постоянной памяти – не менее </a:t>
            </a: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350 Мбайт;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сетей мобильной связи 3G,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4G;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диагональ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экрана 5 дюймов и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разрешение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экрана 1280x720 p и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аккумулятор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3000 мА*ч и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операционная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версии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5.1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выше.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60" y="1340768"/>
            <a:ext cx="225853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7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18"/>
          <p:cNvSpPr/>
          <p:nvPr/>
        </p:nvSpPr>
        <p:spPr bwMode="auto">
          <a:xfrm>
            <a:off x="3131840" y="0"/>
            <a:ext cx="6012160" cy="597565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algn="r">
              <a:spcAft>
                <a:spcPts val="600"/>
              </a:spcAft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endParaRPr lang="ru-RU" sz="2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34"/>
          <p:cNvSpPr>
            <a:spLocks noChangeArrowheads="1"/>
          </p:cNvSpPr>
          <p:nvPr/>
        </p:nvSpPr>
        <p:spPr bwMode="auto">
          <a:xfrm flipH="1">
            <a:off x="238320" y="1001006"/>
            <a:ext cx="98425" cy="5514975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Box 21"/>
          <p:cNvSpPr txBox="1">
            <a:spLocks noChangeArrowheads="1"/>
          </p:cNvSpPr>
          <p:nvPr/>
        </p:nvSpPr>
        <p:spPr bwMode="auto">
          <a:xfrm>
            <a:off x="3064518" y="1196752"/>
            <a:ext cx="60794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/>
              <a:t>Организация </a:t>
            </a:r>
            <a:r>
              <a:rPr lang="ru-RU" sz="1600" dirty="0"/>
              <a:t>взаимодействия пункта управления и персонала, оснащенного мобильными терминалами (смартфонами, планшетами, видеорегистраторами), работающими под управлением операционной системы </a:t>
            </a:r>
            <a:r>
              <a:rPr lang="ru-RU" sz="1600" dirty="0" err="1"/>
              <a:t>Android</a:t>
            </a:r>
            <a:r>
              <a:rPr lang="ru-RU" sz="1600" dirty="0"/>
              <a:t>, используя каналы оператора мобильной телефонной связи</a:t>
            </a:r>
          </a:p>
        </p:txBody>
      </p:sp>
      <p:pic>
        <p:nvPicPr>
          <p:cNvPr id="4103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57" y="1296840"/>
            <a:ext cx="1097685" cy="5623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5" t="24535" r="25021" b="25876"/>
          <a:stretch/>
        </p:blipFill>
        <p:spPr>
          <a:xfrm>
            <a:off x="2047843" y="1196752"/>
            <a:ext cx="435619" cy="1151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92" y="2416542"/>
            <a:ext cx="1239832" cy="1211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574" y="3821315"/>
            <a:ext cx="425601" cy="8409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b="9700"/>
          <a:stretch/>
        </p:blipFill>
        <p:spPr>
          <a:xfrm>
            <a:off x="978373" y="4747839"/>
            <a:ext cx="2285490" cy="1908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5046" y="3365599"/>
            <a:ext cx="60989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Варианты </a:t>
            </a:r>
            <a:r>
              <a:rPr lang="ru-RU" sz="1600" dirty="0">
                <a:solidFill>
                  <a:srgbClr val="002060"/>
                </a:solidFill>
              </a:rPr>
              <a:t>взаимодействия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</a:p>
          <a:p>
            <a:pPr marL="285750" lvl="0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пункт </a:t>
            </a:r>
            <a:r>
              <a:rPr lang="ru-RU" sz="1600" dirty="0"/>
              <a:t>управления → пользователь (группа пользователей)</a:t>
            </a:r>
          </a:p>
          <a:p>
            <a:pPr marL="285750" lvl="0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пользователь → пункт управления</a:t>
            </a:r>
          </a:p>
          <a:p>
            <a:pPr marL="285750" lvl="0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пользователь → пользователь (группа пользователей)</a:t>
            </a:r>
          </a:p>
          <a:p>
            <a:pPr lvl="0" eaLnBrk="0" hangingPunct="0">
              <a:spcAft>
                <a:spcPts val="600"/>
              </a:spcAft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>
                <a:solidFill>
                  <a:prstClr val="white"/>
                </a:solidFill>
              </a:rPr>
              <a:t>ПО 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850059" y="1565864"/>
            <a:ext cx="5042421" cy="399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Реализована поддержка нового многофункционального индивидуального средства </a:t>
            </a:r>
            <a:r>
              <a:rPr lang="ru-RU" sz="1600" dirty="0" smtClean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видеоконтроля.</a:t>
            </a:r>
            <a:endParaRPr lang="ru-RU" sz="1600" dirty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05031" y="2077388"/>
            <a:ext cx="1977252" cy="296021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Хара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ктеристики: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92148" y="2485402"/>
            <a:ext cx="5000332" cy="389592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4G, 3G, GPS,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роцессор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MTK6739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8.1;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 сторонний аудиоканал;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азрешение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снимка 16MP, угол обзора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камеры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°;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строенный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сенсорный дисплей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3.1" TFT;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ИК-подсветка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7~10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метров;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стойчивость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падению с высоты до 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метров;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строенная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память 32GB. (Опция 64GB/128GB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(съёмная),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Li-Pol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(Опция 4000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липса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разнообразного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крепления;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ащита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корпуса IP67. Габариты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103х63х18 мм;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абочая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-30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…+60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r="43653"/>
          <a:stretch/>
        </p:blipFill>
        <p:spPr>
          <a:xfrm>
            <a:off x="483982" y="1763864"/>
            <a:ext cx="1909816" cy="2984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9282"/>
          <a:stretch/>
        </p:blipFill>
        <p:spPr>
          <a:xfrm>
            <a:off x="2535773" y="1763864"/>
            <a:ext cx="1263534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0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ТРЕБОВАНИЯ К КАНАЛАМ СВЯЗИ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268760"/>
            <a:ext cx="7920880" cy="76193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Комплект из 1 серверной и 10 клиентских частей ПО при условии одновременной онлайн-трансляции 10 видеопотоков с разрешением 640х480 p и </a:t>
            </a:r>
            <a:r>
              <a:rPr lang="ru-RU" sz="1600" kern="0" dirty="0" smtClean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</a:t>
            </a:r>
            <a:r>
              <a:rPr lang="ru-RU" sz="1600" kern="0" dirty="0" err="1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аудиопотоков</a:t>
            </a:r>
            <a:endParaRPr lang="ru-RU" sz="1600" kern="0" dirty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8448" y="2564904"/>
            <a:ext cx="7992888" cy="100811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Проводной канал связи, подключенный к серверной части ПО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входящего трафика – от 15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Мбит/с;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исходящего трафика – от 16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Мбит/c.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448" y="3861048"/>
            <a:ext cx="792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Беспроводной канал связи, подключенный к клиентской части ПО: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сеть мобильной связи 3G, 4G;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скорость передачи данных – от 2 Мбит/с;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VPN со статическими IP-адресами SIM-карт.</a:t>
            </a:r>
          </a:p>
        </p:txBody>
      </p:sp>
    </p:spTree>
    <p:extLst>
      <p:ext uri="{BB962C8B-B14F-4D97-AF65-F5344CB8AC3E}">
        <p14:creationId xmlns:p14="http://schemas.microsoft.com/office/powerpoint/2010/main" val="38395550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ПОЛОЖИТЕЛЬНЫЙ ЭФФЕКТ ОТ ИСПОЛЬЗОВАНИЯ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412776"/>
            <a:ext cx="5760640" cy="334190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качества и оперативности управления </a:t>
            </a: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персоналом;</a:t>
            </a:r>
            <a:endParaRPr lang="ru-RU" sz="1600" kern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документирование 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действий персонала, в том числе маршрутов </a:t>
            </a: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движения;</a:t>
            </a:r>
            <a:endParaRPr lang="ru-RU" sz="1600" kern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оперативное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в режиме реального времени, доведение аудиовизуальной информации с объектов или маршрутов движения персонала в пункт </a:t>
            </a: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управления;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оперативное 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доведение служебной информации с уведомлением отправителя и получателя;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1600" kern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контроля за местонахождением и действиями персонала.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ru-RU" kern="0" dirty="0">
              <a:solidFill>
                <a:srgbClr val="1E227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7272"/>
          <a:stretch/>
        </p:blipFill>
        <p:spPr>
          <a:xfrm>
            <a:off x="770490" y="1772816"/>
            <a:ext cx="1656184" cy="24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70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СХЕМА ПРИМЕНЕНИЯ ПО 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91059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8155" r="2203" b="10286"/>
          <a:stretch/>
        </p:blipFill>
        <p:spPr>
          <a:xfrm>
            <a:off x="467544" y="1124744"/>
            <a:ext cx="8494182" cy="511256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СОСТАВ ПО 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830" y="1182277"/>
            <a:ext cx="5887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Серверная часть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Устанавливается </a:t>
            </a:r>
            <a:r>
              <a:rPr lang="ru-RU" sz="1600" dirty="0"/>
              <a:t>на компьютер  пункта управления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831" y="2605845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Клиентская часть</a:t>
            </a:r>
          </a:p>
          <a:p>
            <a:endParaRPr lang="ru-RU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/>
              <a:t>Устанавливается на мобильный терминал</a:t>
            </a:r>
            <a:endParaRPr lang="ru-RU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1268760"/>
            <a:ext cx="2448272" cy="4752528"/>
            <a:chOff x="1578779" y="1528271"/>
            <a:chExt cx="1770143" cy="4350524"/>
          </a:xfrm>
        </p:grpSpPr>
        <p:sp>
          <p:nvSpPr>
            <p:cNvPr id="7" name="Полилиния 6"/>
            <p:cNvSpPr/>
            <p:nvPr/>
          </p:nvSpPr>
          <p:spPr>
            <a:xfrm>
              <a:off x="1603872" y="1528271"/>
              <a:ext cx="1745050" cy="827764"/>
            </a:xfrm>
            <a:custGeom>
              <a:avLst/>
              <a:gdLst>
                <a:gd name="connsiteX0" fmla="*/ 0 w 1696595"/>
                <a:gd name="connsiteY0" fmla="*/ 82776 h 827764"/>
                <a:gd name="connsiteX1" fmla="*/ 82776 w 1696595"/>
                <a:gd name="connsiteY1" fmla="*/ 0 h 827764"/>
                <a:gd name="connsiteX2" fmla="*/ 1613819 w 1696595"/>
                <a:gd name="connsiteY2" fmla="*/ 0 h 827764"/>
                <a:gd name="connsiteX3" fmla="*/ 1696595 w 1696595"/>
                <a:gd name="connsiteY3" fmla="*/ 82776 h 827764"/>
                <a:gd name="connsiteX4" fmla="*/ 1696595 w 1696595"/>
                <a:gd name="connsiteY4" fmla="*/ 744988 h 827764"/>
                <a:gd name="connsiteX5" fmla="*/ 1613819 w 1696595"/>
                <a:gd name="connsiteY5" fmla="*/ 827764 h 827764"/>
                <a:gd name="connsiteX6" fmla="*/ 82776 w 1696595"/>
                <a:gd name="connsiteY6" fmla="*/ 827764 h 827764"/>
                <a:gd name="connsiteX7" fmla="*/ 0 w 1696595"/>
                <a:gd name="connsiteY7" fmla="*/ 744988 h 827764"/>
                <a:gd name="connsiteX8" fmla="*/ 0 w 1696595"/>
                <a:gd name="connsiteY8" fmla="*/ 82776 h 82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6595" h="827764">
                  <a:moveTo>
                    <a:pt x="0" y="82776"/>
                  </a:moveTo>
                  <a:cubicBezTo>
                    <a:pt x="0" y="37060"/>
                    <a:pt x="37060" y="0"/>
                    <a:pt x="82776" y="0"/>
                  </a:cubicBezTo>
                  <a:lnTo>
                    <a:pt x="1613819" y="0"/>
                  </a:lnTo>
                  <a:cubicBezTo>
                    <a:pt x="1659535" y="0"/>
                    <a:pt x="1696595" y="37060"/>
                    <a:pt x="1696595" y="82776"/>
                  </a:cubicBezTo>
                  <a:lnTo>
                    <a:pt x="1696595" y="744988"/>
                  </a:lnTo>
                  <a:cubicBezTo>
                    <a:pt x="1696595" y="790704"/>
                    <a:pt x="1659535" y="827764"/>
                    <a:pt x="1613819" y="827764"/>
                  </a:cubicBezTo>
                  <a:lnTo>
                    <a:pt x="82776" y="827764"/>
                  </a:lnTo>
                  <a:cubicBezTo>
                    <a:pt x="37060" y="827764"/>
                    <a:pt x="0" y="790704"/>
                    <a:pt x="0" y="744988"/>
                  </a:cubicBezTo>
                  <a:lnTo>
                    <a:pt x="0" y="8277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824" tIns="92824" rIns="92824" bIns="9282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Пользователь </a:t>
              </a:r>
              <a:endParaRPr lang="ru-RU" sz="18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-23862">
              <a:off x="2803449" y="2183446"/>
              <a:ext cx="257237" cy="429282"/>
            </a:xfrm>
            <a:custGeom>
              <a:avLst/>
              <a:gdLst>
                <a:gd name="connsiteX0" fmla="*/ 0 w 429281"/>
                <a:gd name="connsiteY0" fmla="*/ 51447 h 257236"/>
                <a:gd name="connsiteX1" fmla="*/ 300663 w 429281"/>
                <a:gd name="connsiteY1" fmla="*/ 51447 h 257236"/>
                <a:gd name="connsiteX2" fmla="*/ 300663 w 429281"/>
                <a:gd name="connsiteY2" fmla="*/ 0 h 257236"/>
                <a:gd name="connsiteX3" fmla="*/ 429281 w 429281"/>
                <a:gd name="connsiteY3" fmla="*/ 128618 h 257236"/>
                <a:gd name="connsiteX4" fmla="*/ 300663 w 429281"/>
                <a:gd name="connsiteY4" fmla="*/ 257236 h 257236"/>
                <a:gd name="connsiteX5" fmla="*/ 300663 w 429281"/>
                <a:gd name="connsiteY5" fmla="*/ 205789 h 257236"/>
                <a:gd name="connsiteX6" fmla="*/ 0 w 429281"/>
                <a:gd name="connsiteY6" fmla="*/ 205789 h 257236"/>
                <a:gd name="connsiteX7" fmla="*/ 0 w 429281"/>
                <a:gd name="connsiteY7" fmla="*/ 51447 h 25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281" h="257236">
                  <a:moveTo>
                    <a:pt x="343425" y="0"/>
                  </a:moveTo>
                  <a:lnTo>
                    <a:pt x="343425" y="180165"/>
                  </a:lnTo>
                  <a:lnTo>
                    <a:pt x="429280" y="180165"/>
                  </a:lnTo>
                  <a:lnTo>
                    <a:pt x="214641" y="257236"/>
                  </a:lnTo>
                  <a:lnTo>
                    <a:pt x="1" y="180165"/>
                  </a:lnTo>
                  <a:lnTo>
                    <a:pt x="85856" y="180165"/>
                  </a:lnTo>
                  <a:lnTo>
                    <a:pt x="85856" y="0"/>
                  </a:lnTo>
                  <a:lnTo>
                    <a:pt x="3434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447" tIns="0" rIns="51447" bIns="7717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579006" y="2613528"/>
              <a:ext cx="1769916" cy="847702"/>
            </a:xfrm>
            <a:custGeom>
              <a:avLst/>
              <a:gdLst>
                <a:gd name="connsiteX0" fmla="*/ 0 w 1704477"/>
                <a:gd name="connsiteY0" fmla="*/ 84770 h 847702"/>
                <a:gd name="connsiteX1" fmla="*/ 84770 w 1704477"/>
                <a:gd name="connsiteY1" fmla="*/ 0 h 847702"/>
                <a:gd name="connsiteX2" fmla="*/ 1619707 w 1704477"/>
                <a:gd name="connsiteY2" fmla="*/ 0 h 847702"/>
                <a:gd name="connsiteX3" fmla="*/ 1704477 w 1704477"/>
                <a:gd name="connsiteY3" fmla="*/ 84770 h 847702"/>
                <a:gd name="connsiteX4" fmla="*/ 1704477 w 1704477"/>
                <a:gd name="connsiteY4" fmla="*/ 762932 h 847702"/>
                <a:gd name="connsiteX5" fmla="*/ 1619707 w 1704477"/>
                <a:gd name="connsiteY5" fmla="*/ 847702 h 847702"/>
                <a:gd name="connsiteX6" fmla="*/ 84770 w 1704477"/>
                <a:gd name="connsiteY6" fmla="*/ 847702 h 847702"/>
                <a:gd name="connsiteX7" fmla="*/ 0 w 1704477"/>
                <a:gd name="connsiteY7" fmla="*/ 762932 h 847702"/>
                <a:gd name="connsiteX8" fmla="*/ 0 w 1704477"/>
                <a:gd name="connsiteY8" fmla="*/ 84770 h 84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4477" h="847702">
                  <a:moveTo>
                    <a:pt x="0" y="84770"/>
                  </a:moveTo>
                  <a:cubicBezTo>
                    <a:pt x="0" y="37953"/>
                    <a:pt x="37953" y="0"/>
                    <a:pt x="84770" y="0"/>
                  </a:cubicBezTo>
                  <a:lnTo>
                    <a:pt x="1619707" y="0"/>
                  </a:lnTo>
                  <a:cubicBezTo>
                    <a:pt x="1666524" y="0"/>
                    <a:pt x="1704477" y="37953"/>
                    <a:pt x="1704477" y="84770"/>
                  </a:cubicBezTo>
                  <a:lnTo>
                    <a:pt x="1704477" y="762932"/>
                  </a:lnTo>
                  <a:cubicBezTo>
                    <a:pt x="1704477" y="809749"/>
                    <a:pt x="1666524" y="847702"/>
                    <a:pt x="1619707" y="847702"/>
                  </a:cubicBezTo>
                  <a:lnTo>
                    <a:pt x="84770" y="847702"/>
                  </a:lnTo>
                  <a:cubicBezTo>
                    <a:pt x="37953" y="847702"/>
                    <a:pt x="0" y="809749"/>
                    <a:pt x="0" y="762932"/>
                  </a:cubicBezTo>
                  <a:lnTo>
                    <a:pt x="0" y="847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08" tIns="93408" rIns="93408" bIns="9340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Программа</a:t>
              </a:r>
              <a:endParaRPr lang="ru-RU" sz="18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-103898">
              <a:off x="2828426" y="3403708"/>
              <a:ext cx="255802" cy="322811"/>
            </a:xfrm>
            <a:custGeom>
              <a:avLst/>
              <a:gdLst>
                <a:gd name="connsiteX0" fmla="*/ 0 w 322810"/>
                <a:gd name="connsiteY0" fmla="*/ 51160 h 255801"/>
                <a:gd name="connsiteX1" fmla="*/ 194910 w 322810"/>
                <a:gd name="connsiteY1" fmla="*/ 51160 h 255801"/>
                <a:gd name="connsiteX2" fmla="*/ 194910 w 322810"/>
                <a:gd name="connsiteY2" fmla="*/ 0 h 255801"/>
                <a:gd name="connsiteX3" fmla="*/ 322810 w 322810"/>
                <a:gd name="connsiteY3" fmla="*/ 127901 h 255801"/>
                <a:gd name="connsiteX4" fmla="*/ 194910 w 322810"/>
                <a:gd name="connsiteY4" fmla="*/ 255801 h 255801"/>
                <a:gd name="connsiteX5" fmla="*/ 194910 w 322810"/>
                <a:gd name="connsiteY5" fmla="*/ 204641 h 255801"/>
                <a:gd name="connsiteX6" fmla="*/ 0 w 322810"/>
                <a:gd name="connsiteY6" fmla="*/ 204641 h 255801"/>
                <a:gd name="connsiteX7" fmla="*/ 0 w 322810"/>
                <a:gd name="connsiteY7" fmla="*/ 51160 h 2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810" h="255801">
                  <a:moveTo>
                    <a:pt x="258248" y="0"/>
                  </a:moveTo>
                  <a:lnTo>
                    <a:pt x="258248" y="154450"/>
                  </a:lnTo>
                  <a:lnTo>
                    <a:pt x="322809" y="154450"/>
                  </a:lnTo>
                  <a:lnTo>
                    <a:pt x="161404" y="255801"/>
                  </a:lnTo>
                  <a:lnTo>
                    <a:pt x="1" y="154450"/>
                  </a:lnTo>
                  <a:lnTo>
                    <a:pt x="64562" y="154450"/>
                  </a:lnTo>
                  <a:lnTo>
                    <a:pt x="64562" y="0"/>
                  </a:lnTo>
                  <a:lnTo>
                    <a:pt x="2582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60" tIns="1" rIns="51160" bIns="767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578779" y="3749219"/>
              <a:ext cx="1770143" cy="846919"/>
            </a:xfrm>
            <a:custGeom>
              <a:avLst/>
              <a:gdLst>
                <a:gd name="connsiteX0" fmla="*/ 0 w 1770143"/>
                <a:gd name="connsiteY0" fmla="*/ 84692 h 846919"/>
                <a:gd name="connsiteX1" fmla="*/ 84692 w 1770143"/>
                <a:gd name="connsiteY1" fmla="*/ 0 h 846919"/>
                <a:gd name="connsiteX2" fmla="*/ 1685451 w 1770143"/>
                <a:gd name="connsiteY2" fmla="*/ 0 h 846919"/>
                <a:gd name="connsiteX3" fmla="*/ 1770143 w 1770143"/>
                <a:gd name="connsiteY3" fmla="*/ 84692 h 846919"/>
                <a:gd name="connsiteX4" fmla="*/ 1770143 w 1770143"/>
                <a:gd name="connsiteY4" fmla="*/ 762227 h 846919"/>
                <a:gd name="connsiteX5" fmla="*/ 1685451 w 1770143"/>
                <a:gd name="connsiteY5" fmla="*/ 846919 h 846919"/>
                <a:gd name="connsiteX6" fmla="*/ 84692 w 1770143"/>
                <a:gd name="connsiteY6" fmla="*/ 846919 h 846919"/>
                <a:gd name="connsiteX7" fmla="*/ 0 w 1770143"/>
                <a:gd name="connsiteY7" fmla="*/ 762227 h 846919"/>
                <a:gd name="connsiteX8" fmla="*/ 0 w 1770143"/>
                <a:gd name="connsiteY8" fmla="*/ 84692 h 8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0143" h="846919">
                  <a:moveTo>
                    <a:pt x="0" y="84692"/>
                  </a:moveTo>
                  <a:cubicBezTo>
                    <a:pt x="0" y="37918"/>
                    <a:pt x="37918" y="0"/>
                    <a:pt x="84692" y="0"/>
                  </a:cubicBezTo>
                  <a:lnTo>
                    <a:pt x="1685451" y="0"/>
                  </a:lnTo>
                  <a:cubicBezTo>
                    <a:pt x="1732225" y="0"/>
                    <a:pt x="1770143" y="37918"/>
                    <a:pt x="1770143" y="84692"/>
                  </a:cubicBezTo>
                  <a:lnTo>
                    <a:pt x="1770143" y="762227"/>
                  </a:lnTo>
                  <a:cubicBezTo>
                    <a:pt x="1770143" y="809001"/>
                    <a:pt x="1732225" y="846919"/>
                    <a:pt x="1685451" y="846919"/>
                  </a:cubicBezTo>
                  <a:lnTo>
                    <a:pt x="84692" y="846919"/>
                  </a:lnTo>
                  <a:cubicBezTo>
                    <a:pt x="37918" y="846919"/>
                    <a:pt x="0" y="809001"/>
                    <a:pt x="0" y="762227"/>
                  </a:cubicBezTo>
                  <a:lnTo>
                    <a:pt x="0" y="84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85" tIns="93385" rIns="93385" bIns="9338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Операционная система</a:t>
              </a:r>
              <a:endParaRPr lang="ru-RU" sz="1800" b="1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39694">
              <a:off x="2825922" y="4536231"/>
              <a:ext cx="255802" cy="402417"/>
            </a:xfrm>
            <a:custGeom>
              <a:avLst/>
              <a:gdLst>
                <a:gd name="connsiteX0" fmla="*/ 0 w 402416"/>
                <a:gd name="connsiteY0" fmla="*/ 51160 h 255801"/>
                <a:gd name="connsiteX1" fmla="*/ 274516 w 402416"/>
                <a:gd name="connsiteY1" fmla="*/ 51160 h 255801"/>
                <a:gd name="connsiteX2" fmla="*/ 274516 w 402416"/>
                <a:gd name="connsiteY2" fmla="*/ 0 h 255801"/>
                <a:gd name="connsiteX3" fmla="*/ 402416 w 402416"/>
                <a:gd name="connsiteY3" fmla="*/ 127901 h 255801"/>
                <a:gd name="connsiteX4" fmla="*/ 274516 w 402416"/>
                <a:gd name="connsiteY4" fmla="*/ 255801 h 255801"/>
                <a:gd name="connsiteX5" fmla="*/ 274516 w 402416"/>
                <a:gd name="connsiteY5" fmla="*/ 204641 h 255801"/>
                <a:gd name="connsiteX6" fmla="*/ 0 w 402416"/>
                <a:gd name="connsiteY6" fmla="*/ 204641 h 255801"/>
                <a:gd name="connsiteX7" fmla="*/ 0 w 402416"/>
                <a:gd name="connsiteY7" fmla="*/ 51160 h 2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416" h="255801">
                  <a:moveTo>
                    <a:pt x="321933" y="0"/>
                  </a:moveTo>
                  <a:lnTo>
                    <a:pt x="321933" y="174500"/>
                  </a:lnTo>
                  <a:lnTo>
                    <a:pt x="402415" y="174500"/>
                  </a:lnTo>
                  <a:lnTo>
                    <a:pt x="201207" y="255801"/>
                  </a:lnTo>
                  <a:lnTo>
                    <a:pt x="1" y="174500"/>
                  </a:lnTo>
                  <a:lnTo>
                    <a:pt x="80483" y="174500"/>
                  </a:lnTo>
                  <a:lnTo>
                    <a:pt x="80483" y="0"/>
                  </a:lnTo>
                  <a:lnTo>
                    <a:pt x="3219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59" tIns="1" rIns="51161" bIns="7673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578779" y="4957942"/>
              <a:ext cx="1770143" cy="920853"/>
            </a:xfrm>
            <a:custGeom>
              <a:avLst/>
              <a:gdLst>
                <a:gd name="connsiteX0" fmla="*/ 0 w 1706377"/>
                <a:gd name="connsiteY0" fmla="*/ 92085 h 920853"/>
                <a:gd name="connsiteX1" fmla="*/ 92085 w 1706377"/>
                <a:gd name="connsiteY1" fmla="*/ 0 h 920853"/>
                <a:gd name="connsiteX2" fmla="*/ 1614292 w 1706377"/>
                <a:gd name="connsiteY2" fmla="*/ 0 h 920853"/>
                <a:gd name="connsiteX3" fmla="*/ 1706377 w 1706377"/>
                <a:gd name="connsiteY3" fmla="*/ 92085 h 920853"/>
                <a:gd name="connsiteX4" fmla="*/ 1706377 w 1706377"/>
                <a:gd name="connsiteY4" fmla="*/ 828768 h 920853"/>
                <a:gd name="connsiteX5" fmla="*/ 1614292 w 1706377"/>
                <a:gd name="connsiteY5" fmla="*/ 920853 h 920853"/>
                <a:gd name="connsiteX6" fmla="*/ 92085 w 1706377"/>
                <a:gd name="connsiteY6" fmla="*/ 920853 h 920853"/>
                <a:gd name="connsiteX7" fmla="*/ 0 w 1706377"/>
                <a:gd name="connsiteY7" fmla="*/ 828768 h 920853"/>
                <a:gd name="connsiteX8" fmla="*/ 0 w 1706377"/>
                <a:gd name="connsiteY8" fmla="*/ 92085 h 92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377" h="920853">
                  <a:moveTo>
                    <a:pt x="0" y="92085"/>
                  </a:moveTo>
                  <a:cubicBezTo>
                    <a:pt x="0" y="41228"/>
                    <a:pt x="41228" y="0"/>
                    <a:pt x="92085" y="0"/>
                  </a:cubicBezTo>
                  <a:lnTo>
                    <a:pt x="1614292" y="0"/>
                  </a:lnTo>
                  <a:cubicBezTo>
                    <a:pt x="1665149" y="0"/>
                    <a:pt x="1706377" y="41228"/>
                    <a:pt x="1706377" y="92085"/>
                  </a:cubicBezTo>
                  <a:lnTo>
                    <a:pt x="1706377" y="828768"/>
                  </a:lnTo>
                  <a:cubicBezTo>
                    <a:pt x="1706377" y="879625"/>
                    <a:pt x="1665149" y="920853"/>
                    <a:pt x="1614292" y="920853"/>
                  </a:cubicBezTo>
                  <a:lnTo>
                    <a:pt x="92085" y="920853"/>
                  </a:lnTo>
                  <a:cubicBezTo>
                    <a:pt x="41228" y="920853"/>
                    <a:pt x="0" y="879625"/>
                    <a:pt x="0" y="828768"/>
                  </a:cubicBezTo>
                  <a:lnTo>
                    <a:pt x="0" y="920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551" tIns="95551" rIns="95551" bIns="9555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Оборудование</a:t>
              </a:r>
              <a:endParaRPr lang="ru-RU" sz="1800" kern="1200" dirty="0"/>
            </a:p>
          </p:txBody>
        </p:sp>
      </p:grpSp>
      <p:sp>
        <p:nvSpPr>
          <p:cNvPr id="5" name="Стрелка вверх 4"/>
          <p:cNvSpPr/>
          <p:nvPr/>
        </p:nvSpPr>
        <p:spPr>
          <a:xfrm>
            <a:off x="1069749" y="2185501"/>
            <a:ext cx="288032" cy="382748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70868" y="3399783"/>
            <a:ext cx="288032" cy="375786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084533" y="4670834"/>
            <a:ext cx="273248" cy="462835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31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5" y="1077860"/>
            <a:ext cx="4153382" cy="105497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1E2278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Регистрация пользователей, в том числе ввод их регистрационных данных и назначение ролей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5" y="2520068"/>
            <a:ext cx="4153381" cy="50705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Функция доступна в пункте управления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12" y="1364330"/>
            <a:ext cx="4106728" cy="225224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16" y="3861048"/>
            <a:ext cx="4093024" cy="22779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1544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412776"/>
            <a:ext cx="5828080" cy="72008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Санкционированный доступ пользователей к серверной и клиентской частям ПО на основании логина и пароля пользователя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6170" r="10199" b="11239"/>
          <a:stretch/>
        </p:blipFill>
        <p:spPr>
          <a:xfrm>
            <a:off x="3114664" y="3717032"/>
            <a:ext cx="4164665" cy="256661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06" y="1844824"/>
            <a:ext cx="2340219" cy="443882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051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20377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83832" y="1226256"/>
            <a:ext cx="5372438" cy="256261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и передача текстовых </a:t>
            </a:r>
            <a:r>
              <a:rPr lang="ru-RU" sz="1600" kern="0" dirty="0" smtClean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сообщений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832" y="1576014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>
                <a:solidFill>
                  <a:srgbClr val="002060"/>
                </a:solidFill>
              </a:rPr>
              <a:t>Варианты взаимодействия: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пункт управления → пользователь (группа пользователей)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пользователь → пункт управления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пользователь → пользователь (группа пользователей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32" y="1969501"/>
            <a:ext cx="2283382" cy="433981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922468"/>
            <a:ext cx="4032448" cy="23868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086120" y="305334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Обеспечивается автоматическое сохранение текстовых сообщений на оборудовании пункта управления в файлы формата *.</a:t>
            </a:r>
            <a:r>
              <a:rPr lang="ru-RU" sz="1600" dirty="0" err="1"/>
              <a:t>csv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92743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47032" y="1"/>
            <a:ext cx="5996968" cy="548680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1540" y="1232340"/>
            <a:ext cx="3579240" cy="69141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Обмен голосовыми сообщениями в режимах «рация», «конференцсвязь»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7310" y="2204888"/>
            <a:ext cx="368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600" dirty="0">
                <a:solidFill>
                  <a:srgbClr val="002060"/>
                </a:solidFill>
              </a:rPr>
              <a:t>Варианты взаимодействия: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пункт </a:t>
            </a:r>
            <a:r>
              <a:rPr lang="ru-RU" sz="1600" dirty="0" smtClean="0"/>
              <a:t>управления → </a:t>
            </a:r>
            <a:r>
              <a:rPr lang="ru-RU" sz="1600" dirty="0"/>
              <a:t>пользователь (группа пользователей</a:t>
            </a:r>
            <a:r>
              <a:rPr lang="ru-RU" sz="1600" dirty="0" smtClean="0"/>
              <a:t>)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 </a:t>
            </a:r>
            <a:r>
              <a:rPr lang="ru-RU" sz="1600" dirty="0"/>
              <a:t>пользователь → пункт </a:t>
            </a:r>
            <a:r>
              <a:rPr lang="ru-RU" sz="1600" dirty="0" smtClean="0"/>
              <a:t>управления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пользователь → пользователь (группа пользователей)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256372" y="4797152"/>
            <a:ext cx="370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/>
              <a:t>Возможно сохранение переговоров на оборудовании пункта управления в аудиофайлы формата *.</a:t>
            </a:r>
            <a:r>
              <a:rPr lang="ru-RU" sz="1600" dirty="0" err="1"/>
              <a:t>wav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6" y="1340645"/>
            <a:ext cx="4472484" cy="288044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4531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ГАТ-системы 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ingle Corner Rectangle 18"/>
          <p:cNvSpPr/>
          <p:nvPr/>
        </p:nvSpPr>
        <p:spPr bwMode="auto">
          <a:xfrm>
            <a:off x="3131840" y="1"/>
            <a:ext cx="6012160" cy="548679"/>
          </a:xfrm>
          <a:prstGeom prst="round1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24000"/>
              </a:srgbClr>
            </a:outerShdw>
          </a:effectLst>
        </p:spPr>
        <p:txBody>
          <a:bodyPr anchor="ctr"/>
          <a:lstStyle/>
          <a:p>
            <a:pPr lvl="0" algn="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ФУНКЦИИ ПО </a:t>
            </a:r>
            <a:r>
              <a:rPr lang="ru-RU" sz="2000" b="1" dirty="0">
                <a:solidFill>
                  <a:prstClr val="white"/>
                </a:solidFill>
              </a:rPr>
              <a:t>«МОБИЛЬНЫЙ СОТРУДНИК»</a:t>
            </a:r>
            <a:endParaRPr lang="ru-RU" sz="2000" b="1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251520" y="836712"/>
            <a:ext cx="90487" cy="5795962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14969" y="1268760"/>
            <a:ext cx="4893155" cy="122413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Трансляция видеоданных в режиме реального времени, в том числе без ведома пользователей, с видеокамер мобильных терминалов в пункт управления с отображением в </a:t>
            </a:r>
            <a:r>
              <a:rPr lang="ru-RU" sz="1600" kern="0" dirty="0" err="1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медиапроигрывателе</a:t>
            </a: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MS </a:t>
            </a:r>
            <a:r>
              <a:rPr lang="ru-RU" sz="1600" kern="0" dirty="0" err="1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Windows</a:t>
            </a:r>
            <a:r>
              <a:rPr lang="ru-RU" sz="1600" kern="0" dirty="0">
                <a:solidFill>
                  <a:srgbClr val="1E22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4969" y="2996952"/>
            <a:ext cx="475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Возможно сохранение видеоданных на оборудовании пункта управления в видеофайлы формата *.</a:t>
            </a:r>
            <a:r>
              <a:rPr lang="ru-RU" sz="1600" dirty="0" err="1"/>
              <a:t>mkv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89" y="1268760"/>
            <a:ext cx="3386831" cy="38839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965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</TotalTime>
  <Words>1176</Words>
  <Application>Microsoft Office PowerPoint</Application>
  <PresentationFormat>Экран (4:3)</PresentationFormat>
  <Paragraphs>151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Тема Office</vt:lpstr>
      <vt:lpstr>2_Специальное оформление</vt:lpstr>
      <vt:lpstr>Специальное оформление</vt:lpstr>
      <vt:lpstr>1_Специальное оформление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HeadMD</dc:creator>
  <cp:lastModifiedBy>Veronika Mickevich</cp:lastModifiedBy>
  <cp:revision>399</cp:revision>
  <dcterms:created xsi:type="dcterms:W3CDTF">2014-12-02T12:53:17Z</dcterms:created>
  <dcterms:modified xsi:type="dcterms:W3CDTF">2020-09-23T11:45:44Z</dcterms:modified>
</cp:coreProperties>
</file>